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8" r:id="rId1"/>
  </p:sldMasterIdLst>
  <p:notesMasterIdLst>
    <p:notesMasterId r:id="rId41"/>
  </p:notesMasterIdLst>
  <p:sldIdLst>
    <p:sldId id="256" r:id="rId2"/>
    <p:sldId id="259" r:id="rId3"/>
    <p:sldId id="258" r:id="rId4"/>
    <p:sldId id="257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73" r:id="rId13"/>
    <p:sldId id="276" r:id="rId14"/>
    <p:sldId id="277" r:id="rId15"/>
    <p:sldId id="279" r:id="rId16"/>
    <p:sldId id="272" r:id="rId17"/>
    <p:sldId id="271" r:id="rId18"/>
    <p:sldId id="280" r:id="rId19"/>
    <p:sldId id="274" r:id="rId20"/>
    <p:sldId id="275" r:id="rId21"/>
    <p:sldId id="278" r:id="rId22"/>
    <p:sldId id="281" r:id="rId23"/>
    <p:sldId id="282" r:id="rId24"/>
    <p:sldId id="283" r:id="rId25"/>
    <p:sldId id="284" r:id="rId26"/>
    <p:sldId id="285" r:id="rId27"/>
    <p:sldId id="286" r:id="rId28"/>
    <p:sldId id="267" r:id="rId29"/>
    <p:sldId id="268" r:id="rId30"/>
    <p:sldId id="269" r:id="rId31"/>
    <p:sldId id="270" r:id="rId32"/>
    <p:sldId id="287" r:id="rId33"/>
    <p:sldId id="288" r:id="rId34"/>
    <p:sldId id="289" r:id="rId35"/>
    <p:sldId id="290" r:id="rId36"/>
    <p:sldId id="293" r:id="rId37"/>
    <p:sldId id="292" r:id="rId38"/>
    <p:sldId id="294" r:id="rId39"/>
    <p:sldId id="29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 致远" initials="彭" lastIdx="1" clrIdx="0">
    <p:extLst>
      <p:ext uri="{19B8F6BF-5375-455C-9EA6-DF929625EA0E}">
        <p15:presenceInfo xmlns:p15="http://schemas.microsoft.com/office/powerpoint/2012/main" userId="9b8674137d2c65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8732" autoAdjust="0"/>
  </p:normalViewPr>
  <p:slideViewPr>
    <p:cSldViewPr snapToGrid="0">
      <p:cViewPr varScale="1">
        <p:scale>
          <a:sx n="76" d="100"/>
          <a:sy n="76" d="100"/>
        </p:scale>
        <p:origin x="206" y="6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6A4A1-CA8D-49A4-ADB5-8533E107A176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CB291-28E6-4ABE-9B7A-98CDFF517A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77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923A8-421A-4EB3-9350-25DCF78ADB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66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MFC</a:t>
            </a:r>
            <a:r>
              <a:rPr lang="zh-CN" altLang="en-US" dirty="0"/>
              <a:t>（</a:t>
            </a:r>
            <a:r>
              <a:rPr lang="en-US" altLang="zh-CN" dirty="0"/>
              <a:t>Microsoft Foundation Classes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微软基础类库，可利用此框架开发可视化的应用端程序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两个界面的介绍：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、文件行为显示界面（显示文件操作记录 </a:t>
            </a:r>
            <a:r>
              <a:rPr lang="en-US" altLang="zh-CN" dirty="0"/>
              <a:t>+ </a:t>
            </a:r>
            <a:r>
              <a:rPr lang="zh-CN" altLang="en-US" dirty="0"/>
              <a:t>日志记录）类型、路径、进程、进程所属用户、时间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、文件规则控制界面（界面内规则的新建、查看、编辑、删除 </a:t>
            </a:r>
            <a:r>
              <a:rPr lang="en-US" altLang="zh-CN" dirty="0"/>
              <a:t>+ </a:t>
            </a:r>
            <a:r>
              <a:rPr lang="zh-CN" altLang="en-US" dirty="0"/>
              <a:t>规则日志）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下面是一些问题及解决办法（用到的技术）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923A8-421A-4EB3-9350-25DCF78ADB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57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多线程那里：主程序是</a:t>
            </a:r>
            <a:r>
              <a:rPr lang="en-US" altLang="zh-CN" dirty="0"/>
              <a:t>MFC</a:t>
            </a:r>
            <a:r>
              <a:rPr lang="zh-CN" altLang="en-US" dirty="0"/>
              <a:t>窗口，窗口在运行时想要发送接受命令需要多线程；接受内核消息的时候（循环等待）想要终止接收（点按钮，发命令）也要多线程；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923A8-421A-4EB3-9350-25DCF78ADB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349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CB291-28E6-4ABE-9B7A-98CDFF517A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805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CB291-28E6-4ABE-9B7A-98CDFF517A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99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57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57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49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374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23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1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690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18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7/9/2021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565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3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A5C99-DFFD-43D8-9718-897407573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信息安全综合实验汇报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0CC135-9C2D-46DE-8815-D41ACE472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组员：许岽、郭洵睿、王硕、李懿飞、彭致远、王晨旭、管哿浠、杨国浩、梁家浩、李朝恒</a:t>
            </a:r>
          </a:p>
        </p:txBody>
      </p:sp>
    </p:spTree>
    <p:extLst>
      <p:ext uri="{BB962C8B-B14F-4D97-AF65-F5344CB8AC3E}">
        <p14:creationId xmlns:p14="http://schemas.microsoft.com/office/powerpoint/2010/main" val="89163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F85A0-D739-4EAB-B915-6C057DCD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内核通信模块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C87FBE-17EB-4CBC-8AA7-25146E615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58070"/>
            <a:ext cx="5247916" cy="34496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C10C0D-4D09-4FCB-A84E-E5C8E99AFEDC}"/>
              </a:ext>
            </a:extLst>
          </p:cNvPr>
          <p:cNvSpPr txBox="1"/>
          <p:nvPr/>
        </p:nvSpPr>
        <p:spPr>
          <a:xfrm>
            <a:off x="7399090" y="2516697"/>
            <a:ext cx="31710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该函数为消息回调函数，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从形参 </a:t>
            </a:r>
            <a:r>
              <a:rPr lang="en-US" altLang="zh-CN" sz="1800" b="0" i="0" spc="0" dirty="0" err="1">
                <a:solidFill>
                  <a:srgbClr val="333333"/>
                </a:solidFill>
                <a:effectLst/>
                <a:latin typeface="-apple-system"/>
              </a:rPr>
              <a:t>InputBuffer</a:t>
            </a:r>
            <a:r>
              <a:rPr lang="en-US" altLang="zh-CN" sz="1800" b="0" i="0" spc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中读取用户输入即可；在我们的程序中，用户会向</a:t>
            </a:r>
            <a:r>
              <a:rPr lang="en-US" altLang="zh-CN" sz="1800" b="0" i="0" spc="0" dirty="0" err="1">
                <a:solidFill>
                  <a:srgbClr val="333333"/>
                </a:solidFill>
                <a:effectLst/>
                <a:latin typeface="-apple-system"/>
              </a:rPr>
              <a:t>Minifilter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发送一个结构体，我们取出这一结构体并查看其中的命令。</a:t>
            </a: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75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302DD-A509-433E-AFB4-EEB0761B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内核向用户层发送消息</a:t>
            </a:r>
            <a:br>
              <a:rPr lang="zh-CN" altLang="en-US" sz="1800" b="1" i="0" spc="0" dirty="0">
                <a:solidFill>
                  <a:srgbClr val="1A1A1A"/>
                </a:solidFill>
                <a:effectLst/>
                <a:latin typeface="-apple-system"/>
              </a:rPr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B0267B-5524-4B7E-96D5-75D1785F2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988726"/>
            <a:ext cx="9604375" cy="288054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35C9E3-97E6-41B0-BDCD-7E8987E58DE3}"/>
              </a:ext>
            </a:extLst>
          </p:cNvPr>
          <p:cNvSpPr txBox="1"/>
          <p:nvPr/>
        </p:nvSpPr>
        <p:spPr>
          <a:xfrm>
            <a:off x="2454828" y="5130151"/>
            <a:ext cx="7282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关键函数 </a:t>
            </a:r>
            <a:r>
              <a:rPr lang="en-US" altLang="zh-CN" sz="1800" b="0" i="0" spc="0" dirty="0" err="1">
                <a:solidFill>
                  <a:srgbClr val="333333"/>
                </a:solidFill>
                <a:effectLst/>
                <a:latin typeface="-apple-system"/>
              </a:rPr>
              <a:t>FltSendMessage</a:t>
            </a:r>
            <a:r>
              <a:rPr lang="en-US" altLang="zh-CN" sz="1800" b="0" i="0" spc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实现向用户发送消息的功能；此外，为保证内核的正常运行，我们设置发送消息的超时时间为</a:t>
            </a:r>
            <a:r>
              <a:rPr lang="en-US" altLang="zh-CN" sz="1800" b="0" i="0" spc="0" dirty="0">
                <a:solidFill>
                  <a:srgbClr val="333333"/>
                </a:solidFill>
                <a:effectLst/>
                <a:latin typeface="-apple-system"/>
              </a:rPr>
              <a:t>0.5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微秒，发送数据结构 </a:t>
            </a:r>
            <a:r>
              <a:rPr lang="en-US" altLang="zh-CN" sz="1800" b="0" i="0" spc="0" dirty="0" err="1">
                <a:solidFill>
                  <a:srgbClr val="333333"/>
                </a:solidFill>
                <a:effectLst/>
                <a:latin typeface="-apple-system"/>
              </a:rPr>
              <a:t>OperationInfo</a:t>
            </a:r>
            <a:r>
              <a:rPr lang="en-US" altLang="zh-CN" sz="1800" b="0" i="0" spc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为自定义的结构体。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0160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CA431-1F27-441F-81B5-EBCF2392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用户层通信模块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61B4A-D8FB-40B6-B927-08485A430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978421" cy="4037748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InitialCommunicationPort</a:t>
            </a:r>
            <a:endParaRPr lang="en-US" altLang="zh-CN" dirty="0"/>
          </a:p>
          <a:p>
            <a:r>
              <a:rPr lang="zh-CN" altLang="en-US" dirty="0"/>
              <a:t>初始化端口，获取端口句柄</a:t>
            </a:r>
            <a:r>
              <a:rPr lang="en-US" altLang="zh-CN" dirty="0" err="1"/>
              <a:t>g_hPort</a:t>
            </a:r>
            <a:r>
              <a:rPr lang="zh-CN" altLang="en-US" dirty="0"/>
              <a:t>，实现与内核层的通信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94FB9A-5147-4538-B88B-7E230677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63" y="3116841"/>
            <a:ext cx="8257030" cy="24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639E045-910E-445A-B98F-B92ACB9E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用户层通信模块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8945F-962B-4FC2-97F6-B96CDA9C0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756525" cy="3450613"/>
          </a:xfrm>
        </p:spPr>
        <p:txBody>
          <a:bodyPr/>
          <a:lstStyle/>
          <a:p>
            <a:r>
              <a:rPr lang="en-US" altLang="zh-CN" dirty="0" err="1"/>
              <a:t>NPSendMessage</a:t>
            </a: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向内核发送消息，与内核通信</a:t>
            </a:r>
            <a:endParaRPr lang="en-US" altLang="zh-CN" dirty="0"/>
          </a:p>
          <a:p>
            <a:r>
              <a:rPr lang="zh-CN" altLang="en-US" dirty="0"/>
              <a:t>所发送的</a:t>
            </a:r>
            <a:r>
              <a:rPr lang="en-US" altLang="zh-CN" dirty="0"/>
              <a:t>COMMAND_MESSAGE</a:t>
            </a:r>
            <a:r>
              <a:rPr lang="zh-CN" altLang="en-US" dirty="0"/>
              <a:t>结构体由我们自己定义，与内核端的命令结构一致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626E9D-72AC-4EE4-B1B5-A68C045F1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303" y="1133717"/>
            <a:ext cx="6090716" cy="43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1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7532BCF-4A6E-4F92-AD8A-68593ABB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用户层通信模块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CDE27-B98F-449E-B426-6C48466E7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648615" cy="3450613"/>
          </a:xfrm>
        </p:spPr>
        <p:txBody>
          <a:bodyPr/>
          <a:lstStyle/>
          <a:p>
            <a:r>
              <a:rPr lang="en-US" altLang="zh-CN" dirty="0" err="1"/>
              <a:t>NPGetMessage</a:t>
            </a: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获取内核发送的消息</a:t>
            </a:r>
            <a:endParaRPr lang="en-US" altLang="zh-CN" dirty="0"/>
          </a:p>
          <a:p>
            <a:r>
              <a:rPr lang="zh-CN" altLang="en-US" dirty="0"/>
              <a:t>所接收的</a:t>
            </a:r>
            <a:r>
              <a:rPr lang="en-US" altLang="zh-CN" dirty="0"/>
              <a:t>SCANNER_MESSAGE</a:t>
            </a:r>
            <a:r>
              <a:rPr lang="zh-CN" altLang="en-US" dirty="0"/>
              <a:t>与内核端结构一致，由我们自己定义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D29007-3360-4514-B7CC-622503596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426" y="1455912"/>
            <a:ext cx="6036286" cy="39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E344E-2322-4D41-A34D-45C3C63C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6BED1E-88BE-43EF-8B68-86C65A965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694852" cy="3450613"/>
          </a:xfrm>
        </p:spPr>
        <p:txBody>
          <a:bodyPr/>
          <a:lstStyle/>
          <a:p>
            <a:r>
              <a:rPr lang="zh-CN" altLang="en-US" dirty="0"/>
              <a:t>将通信模块中的函数集成进</a:t>
            </a:r>
            <a:r>
              <a:rPr lang="en-US" altLang="zh-CN" dirty="0" err="1"/>
              <a:t>dll</a:t>
            </a:r>
            <a:r>
              <a:rPr lang="zh-CN" altLang="en-US" dirty="0"/>
              <a:t>中，方便外部调用，并在加载</a:t>
            </a:r>
            <a:r>
              <a:rPr lang="en-US" altLang="zh-CN" dirty="0" err="1"/>
              <a:t>dll</a:t>
            </a:r>
            <a:r>
              <a:rPr lang="zh-CN" altLang="en-US" dirty="0"/>
              <a:t>时初始化通信端口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48AD14-C49B-4393-9BC9-F8668825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75" y="2126228"/>
            <a:ext cx="4980345" cy="33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4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CA431-1F27-441F-81B5-EBCF2392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用户端使用基于</a:t>
            </a:r>
            <a:r>
              <a:rPr lang="en-US" altLang="zh-CN" b="1" dirty="0"/>
              <a:t>MFC</a:t>
            </a:r>
            <a:r>
              <a:rPr lang="zh-CN" altLang="en-US" b="1" dirty="0"/>
              <a:t>的可视化界面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61B4A-D8FB-40B6-B927-08485A430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3652049" cy="1049236"/>
          </a:xfrm>
        </p:spPr>
        <p:txBody>
          <a:bodyPr>
            <a:normAutofit/>
          </a:bodyPr>
          <a:lstStyle/>
          <a:p>
            <a:r>
              <a:rPr lang="zh-CN" altLang="en-US" dirty="0"/>
              <a:t>界面效果</a:t>
            </a:r>
            <a:endParaRPr lang="en-US" altLang="zh-CN" dirty="0"/>
          </a:p>
          <a:p>
            <a:pPr lvl="1"/>
            <a:r>
              <a:rPr lang="zh-CN" altLang="en-US" dirty="0"/>
              <a:t>文件行为显示界面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C82292-03A1-406D-9F6D-CC21FE0C4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51" y="3064969"/>
            <a:ext cx="5139742" cy="379303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5E3F1B-E3B7-474A-9AFD-4E7A1043EC42}"/>
              </a:ext>
            </a:extLst>
          </p:cNvPr>
          <p:cNvSpPr txBox="1">
            <a:spLocks/>
          </p:cNvSpPr>
          <p:nvPr/>
        </p:nvSpPr>
        <p:spPr>
          <a:xfrm>
            <a:off x="5959480" y="2407619"/>
            <a:ext cx="365204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文件规则控制界面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779631-A4B8-40DF-AC50-AFD28254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656" y="3054683"/>
            <a:ext cx="4482317" cy="38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1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CA431-1F27-441F-81B5-EBCF2392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用户端技术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61B4A-D8FB-40B6-B927-08485A430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287097"/>
          </a:xfrm>
        </p:spPr>
        <p:txBody>
          <a:bodyPr>
            <a:normAutofit/>
          </a:bodyPr>
          <a:lstStyle/>
          <a:p>
            <a:r>
              <a:rPr lang="en-US" altLang="zh-CN" dirty="0"/>
              <a:t>MFC</a:t>
            </a:r>
          </a:p>
          <a:p>
            <a:pPr lvl="1"/>
            <a:r>
              <a:rPr lang="zh-CN" altLang="en-US" dirty="0"/>
              <a:t>微软基础类库，可视化，动态刷新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多线程</a:t>
            </a:r>
            <a:endParaRPr lang="en-US" altLang="zh-CN" dirty="0"/>
          </a:p>
          <a:p>
            <a:pPr lvl="1"/>
            <a:r>
              <a:rPr lang="zh-CN" altLang="en-US" dirty="0"/>
              <a:t>解决主程序与通信程序的同时性问题</a:t>
            </a:r>
            <a:endParaRPr lang="en-US" altLang="zh-CN" dirty="0"/>
          </a:p>
          <a:p>
            <a:pPr lvl="1"/>
            <a:r>
              <a:rPr lang="zh-CN" altLang="en-US" dirty="0"/>
              <a:t>解决命令发送与接受记录的同时性问题</a:t>
            </a:r>
            <a:endParaRPr lang="en-US" altLang="zh-CN" dirty="0"/>
          </a:p>
          <a:p>
            <a:r>
              <a:rPr lang="zh-CN" altLang="en-US" dirty="0"/>
              <a:t>文件记录循环队列</a:t>
            </a:r>
            <a:endParaRPr lang="en-US" altLang="zh-CN" dirty="0"/>
          </a:p>
          <a:p>
            <a:pPr lvl="1"/>
            <a:r>
              <a:rPr lang="zh-CN" altLang="en-US" dirty="0"/>
              <a:t>长度为</a:t>
            </a:r>
            <a:r>
              <a:rPr lang="en-US" altLang="zh-CN" dirty="0"/>
              <a:t>1024</a:t>
            </a:r>
            <a:r>
              <a:rPr lang="zh-CN" altLang="en-US" dirty="0"/>
              <a:t>的循环队列，减少日志文件的</a:t>
            </a:r>
            <a:r>
              <a:rPr lang="en-US" altLang="zh-CN" dirty="0"/>
              <a:t>I/O</a:t>
            </a:r>
            <a:r>
              <a:rPr lang="zh-CN" altLang="en-US" dirty="0"/>
              <a:t>操作的性能损耗</a:t>
            </a:r>
            <a:endParaRPr lang="en-US" altLang="zh-CN" dirty="0"/>
          </a:p>
          <a:p>
            <a:r>
              <a:rPr lang="zh-CN" altLang="en-US" dirty="0"/>
              <a:t>规则动态管理</a:t>
            </a:r>
            <a:endParaRPr lang="en-US" altLang="zh-CN" dirty="0"/>
          </a:p>
          <a:p>
            <a:pPr lvl="1"/>
            <a:r>
              <a:rPr lang="zh-CN" altLang="en-US" dirty="0"/>
              <a:t>文件记录</a:t>
            </a:r>
            <a:r>
              <a:rPr lang="en-US" altLang="zh-CN" dirty="0"/>
              <a:t>+</a:t>
            </a:r>
            <a:r>
              <a:rPr lang="zh-CN" altLang="en-US" dirty="0"/>
              <a:t>命令解析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6529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0366076-D22F-44AF-A41E-3927BFB3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MFC</a:t>
            </a:r>
            <a:r>
              <a:rPr lang="zh-CN" altLang="en-US" b="1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81772A-8770-4F8C-B857-FC95D06DF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148819" cy="3450613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MFC</a:t>
            </a:r>
            <a:r>
              <a:rPr lang="zh-CN" altLang="en-US" dirty="0"/>
              <a:t>主窗口初始化时，主要执行了三个过程：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en-US" altLang="zh-CN" dirty="0" err="1"/>
              <a:t>dll</a:t>
            </a:r>
            <a:r>
              <a:rPr lang="zh-CN" altLang="en-US" dirty="0"/>
              <a:t>的加载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通信端口的初始化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en-US" altLang="zh-CN" dirty="0" err="1"/>
              <a:t>dll</a:t>
            </a:r>
            <a:r>
              <a:rPr lang="zh-CN" altLang="en-US" dirty="0"/>
              <a:t>函数的获取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0B0F74-0DA7-454C-A599-A9809995E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029" y="1943061"/>
            <a:ext cx="6939824" cy="29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34153-75E5-4F78-A1EB-8CF6A109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MFC</a:t>
            </a:r>
            <a:r>
              <a:rPr lang="zh-CN" altLang="en-US" b="1" dirty="0"/>
              <a:t>发送命令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73F402-48E7-450E-B468-2023DE6A6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373679"/>
            <a:ext cx="4701069" cy="34496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E4FBA8-5385-4842-8EBA-D48EC12EA2A2}"/>
              </a:ext>
            </a:extLst>
          </p:cNvPr>
          <p:cNvSpPr txBox="1"/>
          <p:nvPr/>
        </p:nvSpPr>
        <p:spPr>
          <a:xfrm>
            <a:off x="1451579" y="1929050"/>
            <a:ext cx="195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开始监控命令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21C1A9-7B5D-4539-9D2D-A3CD4525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2373679"/>
            <a:ext cx="5149078" cy="24711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19C14D-FFB1-4E6A-970E-ED8BBB9D0CCB}"/>
              </a:ext>
            </a:extLst>
          </p:cNvPr>
          <p:cNvSpPr txBox="1"/>
          <p:nvPr/>
        </p:nvSpPr>
        <p:spPr>
          <a:xfrm>
            <a:off x="6253216" y="1929050"/>
            <a:ext cx="195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停止监控命令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6370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BF349-0769-4A77-BA50-2164F36D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239" y="1756130"/>
            <a:ext cx="10206458" cy="1887950"/>
          </a:xfrm>
        </p:spPr>
        <p:txBody>
          <a:bodyPr>
            <a:normAutofit/>
          </a:bodyPr>
          <a:lstStyle/>
          <a:p>
            <a:r>
              <a:rPr lang="zh-CN" altLang="en-US" dirty="0"/>
              <a:t>第一部分 </a:t>
            </a:r>
            <a:r>
              <a:rPr lang="en-US" altLang="zh-CN" dirty="0"/>
              <a:t>windows</a:t>
            </a:r>
            <a:r>
              <a:rPr lang="zh-CN" altLang="en-US" dirty="0"/>
              <a:t>内核驱动对文件操作的监控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EC5A56-D527-47E8-A98D-E7A7FDE4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4239" y="3848140"/>
            <a:ext cx="8630446" cy="2183544"/>
          </a:xfrm>
        </p:spPr>
        <p:txBody>
          <a:bodyPr>
            <a:normAutofit/>
          </a:bodyPr>
          <a:lstStyle/>
          <a:p>
            <a:r>
              <a:rPr lang="zh-CN" altLang="en-US" sz="1400" dirty="0"/>
              <a:t>成员分工：</a:t>
            </a:r>
            <a:endParaRPr lang="en-US" altLang="zh-CN" sz="1400" dirty="0"/>
          </a:p>
          <a:p>
            <a:r>
              <a:rPr lang="zh-CN" altLang="en-US" sz="1400" dirty="0"/>
              <a:t>内核通信模块：许岽、郭洵睿</a:t>
            </a:r>
            <a:endParaRPr lang="en-US" altLang="zh-CN" sz="1400" dirty="0"/>
          </a:p>
          <a:p>
            <a:r>
              <a:rPr lang="zh-CN" altLang="en-US" sz="1400" dirty="0"/>
              <a:t>内核行为捕获模块：李朝恒</a:t>
            </a:r>
            <a:endParaRPr lang="en-US" altLang="zh-CN" sz="1400" dirty="0"/>
          </a:p>
          <a:p>
            <a:r>
              <a:rPr lang="zh-CN" altLang="en-US" sz="1400" dirty="0"/>
              <a:t>用户态通信及程序：王硕、李懿飞、彭致远</a:t>
            </a:r>
          </a:p>
        </p:txBody>
      </p:sp>
    </p:spTree>
    <p:extLst>
      <p:ext uri="{BB962C8B-B14F-4D97-AF65-F5344CB8AC3E}">
        <p14:creationId xmlns:p14="http://schemas.microsoft.com/office/powerpoint/2010/main" val="395679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70C5E-36F3-446D-851F-5F64EFE4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接收线程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94977A-0781-44BF-8EE5-3BA5AA109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270497" cy="141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获取文件操作记录并显示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83A57C-D98F-4E63-A695-3C6FF324F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9" y="146868"/>
            <a:ext cx="7026627" cy="58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7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CE062F9-F4B4-4F06-A67B-0A9A5E8E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接收线程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D3CB4-45ED-4CC3-B1A3-C7060460F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975" y="1329531"/>
            <a:ext cx="3490302" cy="475422"/>
          </a:xfrm>
        </p:spPr>
        <p:txBody>
          <a:bodyPr>
            <a:normAutofit/>
          </a:bodyPr>
          <a:lstStyle/>
          <a:p>
            <a:r>
              <a:rPr lang="zh-CN" altLang="en-US" dirty="0"/>
              <a:t>将文件记录分批次写入日志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8D78A8-9163-42BF-85F5-C8CD3681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36" y="1949956"/>
            <a:ext cx="8403991" cy="39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18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CE062F9-F4B4-4F06-A67B-0A9A5E8E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访问控制线程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D3CB4-45ED-4CC3-B1A3-C7060460F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975" y="1854200"/>
            <a:ext cx="3490302" cy="47542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新增规则（写文件</a:t>
            </a:r>
            <a:r>
              <a:rPr lang="en-US" altLang="zh-CN" dirty="0"/>
              <a:t>+</a:t>
            </a:r>
            <a:r>
              <a:rPr lang="zh-CN" altLang="en-US" dirty="0"/>
              <a:t>更新列表）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1A31DE-03EA-4390-B83D-577B6F97A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66"/>
          <a:stretch/>
        </p:blipFill>
        <p:spPr bwMode="auto">
          <a:xfrm>
            <a:off x="0" y="2478411"/>
            <a:ext cx="5953149" cy="43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BD38595-F02A-4C02-B724-74E241C88C9B}"/>
              </a:ext>
            </a:extLst>
          </p:cNvPr>
          <p:cNvSpPr txBox="1">
            <a:spLocks/>
          </p:cNvSpPr>
          <p:nvPr/>
        </p:nvSpPr>
        <p:spPr>
          <a:xfrm>
            <a:off x="7024913" y="1928276"/>
            <a:ext cx="3490302" cy="475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删除规则（改文件</a:t>
            </a:r>
            <a:r>
              <a:rPr lang="en-US" altLang="zh-CN" dirty="0"/>
              <a:t>+</a:t>
            </a:r>
            <a:r>
              <a:rPr lang="zh-CN" altLang="en-US" dirty="0"/>
              <a:t>更新列表）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40832FA-1B4B-4D34-9E91-7A5FEE206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147" y="2477774"/>
            <a:ext cx="572452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798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CE062F9-F4B4-4F06-A67B-0A9A5E8E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访问控制线程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D3CB4-45ED-4CC3-B1A3-C7060460F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975" y="1854199"/>
            <a:ext cx="3091045" cy="4314253"/>
          </a:xfrm>
        </p:spPr>
        <p:txBody>
          <a:bodyPr>
            <a:normAutofit/>
          </a:bodyPr>
          <a:lstStyle/>
          <a:p>
            <a:r>
              <a:rPr lang="zh-CN" altLang="en-US" dirty="0"/>
              <a:t>更新列表和发送规则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用户层规则有变化时将和内核层进行通信，并将新的规则列表传送到内核层。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DC1B11-F537-42D1-B19B-DD858C40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29" y="1854200"/>
            <a:ext cx="7263971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78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40CE47-3E9D-4212-97AB-9AE9E13CA206}"/>
              </a:ext>
            </a:extLst>
          </p:cNvPr>
          <p:cNvSpPr txBox="1"/>
          <p:nvPr/>
        </p:nvSpPr>
        <p:spPr>
          <a:xfrm>
            <a:off x="1257669" y="3799643"/>
            <a:ext cx="9818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 </a:t>
            </a:r>
            <a:r>
              <a:rPr lang="en-US" altLang="zh-CN" sz="4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SIEM</a:t>
            </a:r>
            <a:r>
              <a:rPr lang="zh-CN" altLang="en-US" sz="4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框架实现安全日志警报分析</a:t>
            </a:r>
            <a:endParaRPr lang="zh-CN" altLang="en-US" sz="4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3BDE30-29E8-464B-AE67-1ACC25E268A6}"/>
              </a:ext>
            </a:extLst>
          </p:cNvPr>
          <p:cNvSpPr txBox="1"/>
          <p:nvPr/>
        </p:nvSpPr>
        <p:spPr>
          <a:xfrm>
            <a:off x="3947603" y="1950361"/>
            <a:ext cx="38173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7465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86E1A1-A74E-4AA7-9866-F7715F3ACFDB}"/>
              </a:ext>
            </a:extLst>
          </p:cNvPr>
          <p:cNvSpPr txBox="1"/>
          <p:nvPr/>
        </p:nvSpPr>
        <p:spPr>
          <a:xfrm>
            <a:off x="1279864" y="1997475"/>
            <a:ext cx="102359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两台客户机</a:t>
            </a:r>
            <a:endParaRPr lang="en-US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分别为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Windows10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centos7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虚拟机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虚拟机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安装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rsyslog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用于搜集日志文件并转发到服务器主机进行分析处理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日志搜集客户端同时支持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服务器主机</a:t>
            </a:r>
            <a:endParaRPr lang="en-US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Windows10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系统，其上搭建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ELK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日志分析系统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实验环境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75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 descr="监视器">
            <a:extLst>
              <a:ext uri="{FF2B5EF4-FFF2-40B4-BE49-F238E27FC236}">
                <a16:creationId xmlns:a16="http://schemas.microsoft.com/office/drawing/2014/main" id="{77BC2AAF-7997-4187-98DC-B34531995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157" y="3268093"/>
            <a:ext cx="2008572" cy="2008572"/>
          </a:xfrm>
          <a:prstGeom prst="rect">
            <a:avLst/>
          </a:prstGeom>
        </p:spPr>
      </p:pic>
      <p:pic>
        <p:nvPicPr>
          <p:cNvPr id="7" name="图形 6" descr="文档">
            <a:extLst>
              <a:ext uri="{FF2B5EF4-FFF2-40B4-BE49-F238E27FC236}">
                <a16:creationId xmlns:a16="http://schemas.microsoft.com/office/drawing/2014/main" id="{50CBE9C5-65EB-4B79-80B3-0A8DDCBDD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109" y="3110883"/>
            <a:ext cx="914400" cy="914400"/>
          </a:xfrm>
          <a:prstGeom prst="rect">
            <a:avLst/>
          </a:prstGeom>
        </p:spPr>
      </p:pic>
      <p:pic>
        <p:nvPicPr>
          <p:cNvPr id="9" name="图形 8" descr="同步云">
            <a:extLst>
              <a:ext uri="{FF2B5EF4-FFF2-40B4-BE49-F238E27FC236}">
                <a16:creationId xmlns:a16="http://schemas.microsoft.com/office/drawing/2014/main" id="{6AE9DA26-EADA-4137-A445-BDACAE2C0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6701" y="3725662"/>
            <a:ext cx="914400" cy="914400"/>
          </a:xfrm>
          <a:prstGeom prst="rect">
            <a:avLst/>
          </a:prstGeom>
        </p:spPr>
      </p:pic>
      <p:pic>
        <p:nvPicPr>
          <p:cNvPr id="11" name="图形 10" descr="数据库">
            <a:extLst>
              <a:ext uri="{FF2B5EF4-FFF2-40B4-BE49-F238E27FC236}">
                <a16:creationId xmlns:a16="http://schemas.microsoft.com/office/drawing/2014/main" id="{6615C006-2780-4ECE-8DE2-781F5AA2C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1873" y="3744896"/>
            <a:ext cx="914400" cy="914400"/>
          </a:xfrm>
          <a:prstGeom prst="rect">
            <a:avLst/>
          </a:prstGeom>
        </p:spPr>
      </p:pic>
      <p:pic>
        <p:nvPicPr>
          <p:cNvPr id="13" name="图形 12" descr="放大镜">
            <a:extLst>
              <a:ext uri="{FF2B5EF4-FFF2-40B4-BE49-F238E27FC236}">
                <a16:creationId xmlns:a16="http://schemas.microsoft.com/office/drawing/2014/main" id="{B7182878-085C-4012-B4DD-5A23A49364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81446" y="3651863"/>
            <a:ext cx="914400" cy="914400"/>
          </a:xfrm>
          <a:prstGeom prst="rect">
            <a:avLst/>
          </a:prstGeom>
        </p:spPr>
      </p:pic>
      <p:pic>
        <p:nvPicPr>
          <p:cNvPr id="15" name="图形 14" descr="处理器">
            <a:extLst>
              <a:ext uri="{FF2B5EF4-FFF2-40B4-BE49-F238E27FC236}">
                <a16:creationId xmlns:a16="http://schemas.microsoft.com/office/drawing/2014/main" id="{F034923A-367E-485C-97E2-0D5A31CAF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59609" y="3725662"/>
            <a:ext cx="914400" cy="914400"/>
          </a:xfrm>
          <a:prstGeom prst="rect">
            <a:avLst/>
          </a:prstGeom>
        </p:spPr>
      </p:pic>
      <p:pic>
        <p:nvPicPr>
          <p:cNvPr id="19" name="图形 18" descr="打开文件夹">
            <a:extLst>
              <a:ext uri="{FF2B5EF4-FFF2-40B4-BE49-F238E27FC236}">
                <a16:creationId xmlns:a16="http://schemas.microsoft.com/office/drawing/2014/main" id="{26E8F56A-CEE1-4B1D-88FC-8E8A0517FF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0309" y="3462472"/>
            <a:ext cx="914400" cy="914400"/>
          </a:xfrm>
          <a:prstGeom prst="rect">
            <a:avLst/>
          </a:prstGeom>
        </p:spPr>
      </p:pic>
      <p:pic>
        <p:nvPicPr>
          <p:cNvPr id="20" name="图形 19" descr="文档">
            <a:extLst>
              <a:ext uri="{FF2B5EF4-FFF2-40B4-BE49-F238E27FC236}">
                <a16:creationId xmlns:a16="http://schemas.microsoft.com/office/drawing/2014/main" id="{4D483675-66D8-4D5C-A810-4A40EB04B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109" y="4991651"/>
            <a:ext cx="914400" cy="914400"/>
          </a:xfrm>
          <a:prstGeom prst="rect">
            <a:avLst/>
          </a:prstGeom>
        </p:spPr>
      </p:pic>
      <p:pic>
        <p:nvPicPr>
          <p:cNvPr id="21" name="图形 20" descr="处理器">
            <a:extLst>
              <a:ext uri="{FF2B5EF4-FFF2-40B4-BE49-F238E27FC236}">
                <a16:creationId xmlns:a16="http://schemas.microsoft.com/office/drawing/2014/main" id="{AD5CEE52-36D4-449C-8CD6-78DF4F9238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59609" y="5606430"/>
            <a:ext cx="914400" cy="914400"/>
          </a:xfrm>
          <a:prstGeom prst="rect">
            <a:avLst/>
          </a:prstGeom>
        </p:spPr>
      </p:pic>
      <p:pic>
        <p:nvPicPr>
          <p:cNvPr id="22" name="图形 21" descr="打开文件夹">
            <a:extLst>
              <a:ext uri="{FF2B5EF4-FFF2-40B4-BE49-F238E27FC236}">
                <a16:creationId xmlns:a16="http://schemas.microsoft.com/office/drawing/2014/main" id="{864B0E98-4C01-4B42-843B-AEF7C1BAA0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0309" y="5343240"/>
            <a:ext cx="914400" cy="914400"/>
          </a:xfrm>
          <a:prstGeom prst="rect">
            <a:avLst/>
          </a:prstGeom>
        </p:spPr>
      </p:pic>
      <p:pic>
        <p:nvPicPr>
          <p:cNvPr id="23" name="图形 22" descr="文档">
            <a:extLst>
              <a:ext uri="{FF2B5EF4-FFF2-40B4-BE49-F238E27FC236}">
                <a16:creationId xmlns:a16="http://schemas.microsoft.com/office/drawing/2014/main" id="{543AC837-D9E3-4A70-A9E8-A3EA53FD5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109" y="1346545"/>
            <a:ext cx="914400" cy="914400"/>
          </a:xfrm>
          <a:prstGeom prst="rect">
            <a:avLst/>
          </a:prstGeom>
        </p:spPr>
      </p:pic>
      <p:pic>
        <p:nvPicPr>
          <p:cNvPr id="24" name="图形 23" descr="处理器">
            <a:extLst>
              <a:ext uri="{FF2B5EF4-FFF2-40B4-BE49-F238E27FC236}">
                <a16:creationId xmlns:a16="http://schemas.microsoft.com/office/drawing/2014/main" id="{E4D2E6D6-3BD1-4B8A-9502-622D5CB062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59609" y="1961324"/>
            <a:ext cx="914400" cy="914400"/>
          </a:xfrm>
          <a:prstGeom prst="rect">
            <a:avLst/>
          </a:prstGeom>
        </p:spPr>
      </p:pic>
      <p:pic>
        <p:nvPicPr>
          <p:cNvPr id="25" name="图形 24" descr="打开文件夹">
            <a:extLst>
              <a:ext uri="{FF2B5EF4-FFF2-40B4-BE49-F238E27FC236}">
                <a16:creationId xmlns:a16="http://schemas.microsoft.com/office/drawing/2014/main" id="{6AEF115A-A6D1-498E-9C02-25E37421FB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0309" y="1698134"/>
            <a:ext cx="914400" cy="914400"/>
          </a:xfrm>
          <a:prstGeom prst="rect">
            <a:avLst/>
          </a:prstGeom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5C0E88C4-AA74-48CC-89CF-F8373FC86682}"/>
              </a:ext>
            </a:extLst>
          </p:cNvPr>
          <p:cNvSpPr/>
          <p:nvPr/>
        </p:nvSpPr>
        <p:spPr>
          <a:xfrm>
            <a:off x="5010989" y="4109063"/>
            <a:ext cx="1572272" cy="26780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4B67D3C2-FC3C-4EC5-8CF7-8BF6BDE5E56B}"/>
              </a:ext>
            </a:extLst>
          </p:cNvPr>
          <p:cNvSpPr/>
          <p:nvPr/>
        </p:nvSpPr>
        <p:spPr>
          <a:xfrm>
            <a:off x="7260502" y="4089645"/>
            <a:ext cx="1440772" cy="267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6EBDAB05-45E9-4A08-8C30-9B225F040A06}"/>
              </a:ext>
            </a:extLst>
          </p:cNvPr>
          <p:cNvCxnSpPr>
            <a:stCxn id="24" idx="3"/>
            <a:endCxn id="9" idx="1"/>
          </p:cNvCxnSpPr>
          <p:nvPr/>
        </p:nvCxnSpPr>
        <p:spPr>
          <a:xfrm>
            <a:off x="3274009" y="2418524"/>
            <a:ext cx="802692" cy="17643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8ED04447-1F34-4450-8653-6A783768729D}"/>
              </a:ext>
            </a:extLst>
          </p:cNvPr>
          <p:cNvCxnSpPr>
            <a:stCxn id="21" idx="3"/>
            <a:endCxn id="9" idx="1"/>
          </p:cNvCxnSpPr>
          <p:nvPr/>
        </p:nvCxnSpPr>
        <p:spPr>
          <a:xfrm flipV="1">
            <a:off x="3274009" y="4182862"/>
            <a:ext cx="802692" cy="188076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B3697AD-DBB6-497B-B221-192CEDD52BB8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3274009" y="4182862"/>
            <a:ext cx="8026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对话气泡: 矩形 57">
            <a:extLst>
              <a:ext uri="{FF2B5EF4-FFF2-40B4-BE49-F238E27FC236}">
                <a16:creationId xmlns:a16="http://schemas.microsoft.com/office/drawing/2014/main" id="{EE7F72C7-9B9E-456D-A0B8-E1F5C73AA15B}"/>
              </a:ext>
            </a:extLst>
          </p:cNvPr>
          <p:cNvSpPr/>
          <p:nvPr/>
        </p:nvSpPr>
        <p:spPr>
          <a:xfrm>
            <a:off x="736105" y="424836"/>
            <a:ext cx="1252122" cy="613859"/>
          </a:xfrm>
          <a:prstGeom prst="wedge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dirty="0"/>
              <a:t>日志搜集（</a:t>
            </a:r>
            <a:r>
              <a:rPr lang="en-US" altLang="zh-CN" dirty="0" err="1"/>
              <a:t>Rsyslog</a:t>
            </a:r>
            <a:r>
              <a:rPr lang="zh-CN" altLang="en-US" dirty="0"/>
              <a:t>）</a:t>
            </a:r>
          </a:p>
        </p:txBody>
      </p:sp>
      <p:sp>
        <p:nvSpPr>
          <p:cNvPr id="59" name="对话气泡: 矩形 58">
            <a:extLst>
              <a:ext uri="{FF2B5EF4-FFF2-40B4-BE49-F238E27FC236}">
                <a16:creationId xmlns:a16="http://schemas.microsoft.com/office/drawing/2014/main" id="{D8A3FE48-F045-41EA-AEBF-BDD12F90A658}"/>
              </a:ext>
            </a:extLst>
          </p:cNvPr>
          <p:cNvSpPr/>
          <p:nvPr/>
        </p:nvSpPr>
        <p:spPr>
          <a:xfrm>
            <a:off x="2388092" y="1189886"/>
            <a:ext cx="1455939" cy="613859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日志过滤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Logstash</a:t>
            </a:r>
            <a:r>
              <a:rPr lang="zh-CN" altLang="en-US" dirty="0"/>
              <a:t>）</a:t>
            </a:r>
          </a:p>
        </p:txBody>
      </p:sp>
      <p:sp>
        <p:nvSpPr>
          <p:cNvPr id="60" name="对话气泡: 矩形 59">
            <a:extLst>
              <a:ext uri="{FF2B5EF4-FFF2-40B4-BE49-F238E27FC236}">
                <a16:creationId xmlns:a16="http://schemas.microsoft.com/office/drawing/2014/main" id="{C9220D85-A048-4532-AC36-CB8F1282908E}"/>
              </a:ext>
            </a:extLst>
          </p:cNvPr>
          <p:cNvSpPr/>
          <p:nvPr/>
        </p:nvSpPr>
        <p:spPr>
          <a:xfrm>
            <a:off x="6193370" y="2888441"/>
            <a:ext cx="1713390" cy="692359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节点存储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Elasticsearch</a:t>
            </a:r>
            <a:r>
              <a:rPr lang="zh-CN" altLang="en-US" dirty="0"/>
              <a:t>）</a:t>
            </a:r>
          </a:p>
        </p:txBody>
      </p:sp>
      <p:sp>
        <p:nvSpPr>
          <p:cNvPr id="61" name="对话气泡: 矩形 60">
            <a:extLst>
              <a:ext uri="{FF2B5EF4-FFF2-40B4-BE49-F238E27FC236}">
                <a16:creationId xmlns:a16="http://schemas.microsoft.com/office/drawing/2014/main" id="{294D8570-896B-451F-9F99-0AE1E5EA22BA}"/>
              </a:ext>
            </a:extLst>
          </p:cNvPr>
          <p:cNvSpPr/>
          <p:nvPr/>
        </p:nvSpPr>
        <p:spPr>
          <a:xfrm>
            <a:off x="8958596" y="2452191"/>
            <a:ext cx="1622850" cy="753946"/>
          </a:xfrm>
          <a:prstGeom prst="wedge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可视分析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Kibana</a:t>
            </a:r>
            <a:r>
              <a:rPr lang="zh-CN" altLang="en-US" dirty="0"/>
              <a:t>）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4B41CF3-37A7-4113-8397-3FD3B6755297}"/>
              </a:ext>
            </a:extLst>
          </p:cNvPr>
          <p:cNvSpPr txBox="1"/>
          <p:nvPr/>
        </p:nvSpPr>
        <p:spPr>
          <a:xfrm>
            <a:off x="5303671" y="473020"/>
            <a:ext cx="573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安全日志搜集分析的</a:t>
            </a:r>
            <a:r>
              <a:rPr lang="en-US" altLang="zh-CN" sz="3200" dirty="0"/>
              <a:t>SIEM</a:t>
            </a:r>
            <a:r>
              <a:rPr lang="zh-CN" altLang="en-US" sz="3200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2470774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86E1A1-A74E-4AA7-9866-F7715F3ACFDB}"/>
              </a:ext>
            </a:extLst>
          </p:cNvPr>
          <p:cNvSpPr txBox="1"/>
          <p:nvPr/>
        </p:nvSpPr>
        <p:spPr>
          <a:xfrm>
            <a:off x="599816" y="4391772"/>
            <a:ext cx="3666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Rsyslog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搜集日志文件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日志搜集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B5A17BF-1468-49F1-8D80-F35213C4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355" y="1332104"/>
            <a:ext cx="7916829" cy="504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595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86E1A1-A74E-4AA7-9866-F7715F3ACFDB}"/>
              </a:ext>
            </a:extLst>
          </p:cNvPr>
          <p:cNvSpPr txBox="1"/>
          <p:nvPr/>
        </p:nvSpPr>
        <p:spPr>
          <a:xfrm>
            <a:off x="963148" y="1364486"/>
            <a:ext cx="574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UDP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传输方式和</a:t>
            </a:r>
            <a:r>
              <a:rPr lang="en-US" altLang="zh-CN" sz="2000" kern="1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logstash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端口号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日志搜集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4296251E-6F65-4294-AE46-B829C9CD0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94" y="1878271"/>
            <a:ext cx="8980237" cy="445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721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86E1A1-A74E-4AA7-9866-F7715F3ACFDB}"/>
              </a:ext>
            </a:extLst>
          </p:cNvPr>
          <p:cNvSpPr txBox="1"/>
          <p:nvPr/>
        </p:nvSpPr>
        <p:spPr>
          <a:xfrm>
            <a:off x="1320513" y="1239554"/>
            <a:ext cx="7408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启动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Logstash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，监听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515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端口取得日志文件进行处理，将处理后的日志发送到指定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和端口的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Elasticsearch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日志过滤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483C6813-76B9-4B71-B732-6B61D119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8" y="2067289"/>
            <a:ext cx="7534273" cy="4305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23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F7A-5DB9-45E2-985E-22C55D5E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0DFCD-E3EA-4322-832D-0CD0C699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完成内核级驱动的开发，在内核中捕获文件操作行为</a:t>
            </a:r>
            <a:endParaRPr lang="en-US" altLang="zh-CN" dirty="0"/>
          </a:p>
          <a:p>
            <a:r>
              <a:rPr lang="zh-CN" altLang="en-US" dirty="0"/>
              <a:t>分别在内核态与用户态完成通信模块，实现内核驱动与用户程序的通信</a:t>
            </a:r>
            <a:endParaRPr lang="en-US" altLang="zh-CN" dirty="0"/>
          </a:p>
          <a:p>
            <a:r>
              <a:rPr lang="zh-CN" altLang="en-US" dirty="0"/>
              <a:t>用户态程序以</a:t>
            </a:r>
            <a:r>
              <a:rPr lang="zh-CN" altLang="en-US"/>
              <a:t>可视化方式实时显示</a:t>
            </a:r>
            <a:r>
              <a:rPr lang="zh-CN" altLang="en-US" dirty="0"/>
              <a:t>捕获结果，并记录在日志之中</a:t>
            </a:r>
            <a:endParaRPr lang="en-US" altLang="zh-CN" dirty="0"/>
          </a:p>
          <a:p>
            <a:r>
              <a:rPr lang="zh-CN" altLang="en-US" dirty="0"/>
              <a:t>用户端进行文件访问控制规则的记录、显示、增删改查、传送等</a:t>
            </a:r>
          </a:p>
        </p:txBody>
      </p:sp>
    </p:spTree>
    <p:extLst>
      <p:ext uri="{BB962C8B-B14F-4D97-AF65-F5344CB8AC3E}">
        <p14:creationId xmlns:p14="http://schemas.microsoft.com/office/powerpoint/2010/main" val="117534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日志过滤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B00554C-A0D5-4274-8223-521CBFA6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65" y="1720682"/>
            <a:ext cx="9759223" cy="482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F475065-AAAD-408F-BF9F-C28359169FBF}"/>
              </a:ext>
            </a:extLst>
          </p:cNvPr>
          <p:cNvSpPr txBox="1"/>
          <p:nvPr/>
        </p:nvSpPr>
        <p:spPr>
          <a:xfrm>
            <a:off x="941033" y="1250504"/>
            <a:ext cx="80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Logstash</a:t>
            </a:r>
            <a:r>
              <a:rPr lang="zh-CN" altLang="en-US" dirty="0"/>
              <a:t>处理后的日志如图所示，保存正在</a:t>
            </a:r>
            <a:r>
              <a:rPr lang="en-US" altLang="zh-CN" dirty="0"/>
              <a:t>message</a:t>
            </a:r>
            <a:r>
              <a:rPr lang="zh-CN" altLang="en-US" dirty="0"/>
              <a:t>字段中</a:t>
            </a:r>
          </a:p>
        </p:txBody>
      </p:sp>
    </p:spTree>
    <p:extLst>
      <p:ext uri="{BB962C8B-B14F-4D97-AF65-F5344CB8AC3E}">
        <p14:creationId xmlns:p14="http://schemas.microsoft.com/office/powerpoint/2010/main" val="178941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日志过滤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 descr=")V55[LW0MI}L`0T@L9)T1EG">
            <a:extLst>
              <a:ext uri="{FF2B5EF4-FFF2-40B4-BE49-F238E27FC236}">
                <a16:creationId xmlns:a16="http://schemas.microsoft.com/office/drawing/2014/main" id="{349B1AAB-9DE5-46BE-A6CF-D80BFDF1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4" y="2463215"/>
            <a:ext cx="11933136" cy="38221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9E70F9-D5FF-46B9-86D7-0BA1D436D0B2}"/>
              </a:ext>
            </a:extLst>
          </p:cNvPr>
          <p:cNvSpPr txBox="1"/>
          <p:nvPr/>
        </p:nvSpPr>
        <p:spPr>
          <a:xfrm>
            <a:off x="807868" y="1296238"/>
            <a:ext cx="90374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针对不同的应用程序和事件，设置不同的过滤规则</a:t>
            </a:r>
            <a:endParaRPr lang="en-US" altLang="zh-CN" sz="2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2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过滤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ssh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服务日志的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filter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配置如图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05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日志分析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F475065-AAAD-408F-BF9F-C28359169FBF}"/>
              </a:ext>
            </a:extLst>
          </p:cNvPr>
          <p:cNvSpPr txBox="1"/>
          <p:nvPr/>
        </p:nvSpPr>
        <p:spPr>
          <a:xfrm>
            <a:off x="941033" y="1250504"/>
            <a:ext cx="952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Logstash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将过滤后的日志文件发送给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节点存储，可以通过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elasticsearch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插件来查看日志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B97F9-83E3-481D-BDDE-6B1D4B2E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3" y="1997680"/>
            <a:ext cx="9268289" cy="4509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33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日志分析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F475065-AAAD-408F-BF9F-C28359169FBF}"/>
              </a:ext>
            </a:extLst>
          </p:cNvPr>
          <p:cNvSpPr txBox="1"/>
          <p:nvPr/>
        </p:nvSpPr>
        <p:spPr>
          <a:xfrm>
            <a:off x="719090" y="1208959"/>
            <a:ext cx="80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kibana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访问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elasticsearch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取得日志，进行可视化分析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2A93AB-B368-4EFC-9E03-C69AB237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68" y="1655347"/>
            <a:ext cx="10403403" cy="445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925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日志分析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D28A48E-D8B2-438F-A531-800F5BB8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0" y="2106659"/>
            <a:ext cx="10338886" cy="32005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424F5C-7F77-44A6-A7C6-B32CF900CC7F}"/>
              </a:ext>
            </a:extLst>
          </p:cNvPr>
          <p:cNvSpPr txBox="1"/>
          <p:nvPr/>
        </p:nvSpPr>
        <p:spPr>
          <a:xfrm>
            <a:off x="798991" y="1550764"/>
            <a:ext cx="10109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来自不同服务的日志文件数（左）                     不同安全等级的日志比例（右）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05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日志分析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126E853-F2C4-46F7-8B0C-2C5F63796552}"/>
              </a:ext>
            </a:extLst>
          </p:cNvPr>
          <p:cNvSpPr txBox="1"/>
          <p:nvPr/>
        </p:nvSpPr>
        <p:spPr>
          <a:xfrm>
            <a:off x="807868" y="13112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安全日志分析实例</a:t>
            </a:r>
            <a:endParaRPr lang="en-US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远程登录">
            <a:hlinkClick r:id="" action="ppaction://media"/>
            <a:extLst>
              <a:ext uri="{FF2B5EF4-FFF2-40B4-BE49-F238E27FC236}">
                <a16:creationId xmlns:a16="http://schemas.microsoft.com/office/drawing/2014/main" id="{E9B49ACD-4014-4F88-B824-A2B57BDCE0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4209" y="1680554"/>
            <a:ext cx="8498889" cy="47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9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日志分析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ABD83C4-2105-4D21-8A44-D46D23B2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355" y="1167414"/>
            <a:ext cx="7695410" cy="56961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A07B81-0962-4B92-A206-31A638D99E85}"/>
              </a:ext>
            </a:extLst>
          </p:cNvPr>
          <p:cNvSpPr txBox="1"/>
          <p:nvPr/>
        </p:nvSpPr>
        <p:spPr>
          <a:xfrm>
            <a:off x="807868" y="1527349"/>
            <a:ext cx="235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邮件告警</a:t>
            </a:r>
          </a:p>
        </p:txBody>
      </p:sp>
    </p:spTree>
    <p:extLst>
      <p:ext uri="{BB962C8B-B14F-4D97-AF65-F5344CB8AC3E}">
        <p14:creationId xmlns:p14="http://schemas.microsoft.com/office/powerpoint/2010/main" val="353161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日志分析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AF40FE5-6C47-4D55-89FF-AD712C199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958"/>
            <a:ext cx="12192000" cy="45229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B46F7A-09A4-410D-9BCD-5B906CAF7F3C}"/>
              </a:ext>
            </a:extLst>
          </p:cNvPr>
          <p:cNvSpPr txBox="1"/>
          <p:nvPr/>
        </p:nvSpPr>
        <p:spPr>
          <a:xfrm>
            <a:off x="807868" y="1426866"/>
            <a:ext cx="261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邮件告警</a:t>
            </a:r>
          </a:p>
        </p:txBody>
      </p:sp>
    </p:spTree>
    <p:extLst>
      <p:ext uri="{BB962C8B-B14F-4D97-AF65-F5344CB8AC3E}">
        <p14:creationId xmlns:p14="http://schemas.microsoft.com/office/powerpoint/2010/main" val="1341708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2D8471-11D1-4FCF-95E9-24C08A5D68D6}"/>
              </a:ext>
            </a:extLst>
          </p:cNvPr>
          <p:cNvSpPr txBox="1"/>
          <p:nvPr/>
        </p:nvSpPr>
        <p:spPr>
          <a:xfrm>
            <a:off x="719090" y="485572"/>
            <a:ext cx="295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日志分析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AF9BDC-4A3A-4D9F-9C92-02FB7216DEB0}"/>
              </a:ext>
            </a:extLst>
          </p:cNvPr>
          <p:cNvCxnSpPr>
            <a:cxnSpLocks/>
          </p:cNvCxnSpPr>
          <p:nvPr/>
        </p:nvCxnSpPr>
        <p:spPr>
          <a:xfrm>
            <a:off x="807868" y="1149658"/>
            <a:ext cx="36664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1B46F7A-09A4-410D-9BCD-5B906CAF7F3C}"/>
              </a:ext>
            </a:extLst>
          </p:cNvPr>
          <p:cNvSpPr txBox="1"/>
          <p:nvPr/>
        </p:nvSpPr>
        <p:spPr>
          <a:xfrm>
            <a:off x="807868" y="1426866"/>
            <a:ext cx="261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邮件告警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98454F-C6E9-4219-94C6-CD4870FA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96" y="1748645"/>
            <a:ext cx="9665686" cy="43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05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E9D958-A48B-4199-B449-4E71A2664616}"/>
              </a:ext>
            </a:extLst>
          </p:cNvPr>
          <p:cNvSpPr txBox="1"/>
          <p:nvPr/>
        </p:nvSpPr>
        <p:spPr>
          <a:xfrm>
            <a:off x="2277854" y="2307407"/>
            <a:ext cx="6169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78562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36328-B6FD-4A65-B3B9-74EEB0C3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11753-C317-422C-B23C-884EDB84D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94" y="2008882"/>
            <a:ext cx="6332012" cy="441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6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972D7-9AC0-4F8D-A0DA-95C5F167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基本数据结构定义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724319-0622-41A8-ACCF-A1172C7C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015732"/>
            <a:ext cx="3514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94307CE-7008-4C03-9159-D445B177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04" y="2358631"/>
            <a:ext cx="539115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8C60499-7156-41A4-87E7-4314E490D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04" y="4777131"/>
            <a:ext cx="23622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417074-9758-4C54-B3A0-0D98591C7904}"/>
              </a:ext>
            </a:extLst>
          </p:cNvPr>
          <p:cNvSpPr txBox="1"/>
          <p:nvPr/>
        </p:nvSpPr>
        <p:spPr>
          <a:xfrm>
            <a:off x="2386820" y="4168435"/>
            <a:ext cx="164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文件操作信息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28D081-B98C-4372-A8BA-6510518F68D0}"/>
              </a:ext>
            </a:extLst>
          </p:cNvPr>
          <p:cNvSpPr txBox="1"/>
          <p:nvPr/>
        </p:nvSpPr>
        <p:spPr>
          <a:xfrm>
            <a:off x="7803333" y="3821791"/>
            <a:ext cx="111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控制命令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4BE924-DA84-45EF-912A-17E221E62352}"/>
              </a:ext>
            </a:extLst>
          </p:cNvPr>
          <p:cNvSpPr txBox="1"/>
          <p:nvPr/>
        </p:nvSpPr>
        <p:spPr>
          <a:xfrm>
            <a:off x="6981212" y="5230640"/>
            <a:ext cx="164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权限控制信息</a:t>
            </a:r>
          </a:p>
        </p:txBody>
      </p:sp>
    </p:spTree>
    <p:extLst>
      <p:ext uri="{BB962C8B-B14F-4D97-AF65-F5344CB8AC3E}">
        <p14:creationId xmlns:p14="http://schemas.microsoft.com/office/powerpoint/2010/main" val="180618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38F0D-2596-432B-AA1E-DFEBE6E6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内核对文件操作的记录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EC8ED4-5EEE-4508-AE35-C5890DEAE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015732"/>
            <a:ext cx="53530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3558FE-CF54-40B1-B3A1-D9A20FE3EA4A}"/>
              </a:ext>
            </a:extLst>
          </p:cNvPr>
          <p:cNvSpPr txBox="1"/>
          <p:nvPr/>
        </p:nvSpPr>
        <p:spPr>
          <a:xfrm>
            <a:off x="7776594" y="3736066"/>
            <a:ext cx="24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回调函数注册信息</a:t>
            </a:r>
          </a:p>
        </p:txBody>
      </p:sp>
    </p:spTree>
    <p:extLst>
      <p:ext uri="{BB962C8B-B14F-4D97-AF65-F5344CB8AC3E}">
        <p14:creationId xmlns:p14="http://schemas.microsoft.com/office/powerpoint/2010/main" val="3220356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8BFEF-81BD-4473-9AD8-038E2661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内核对文件操作的记录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942013-075E-43CE-8141-60C2878FF0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3" y="2024514"/>
            <a:ext cx="3126975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0A32C5-338F-4E4F-8C00-DDE6D5FCE848}"/>
              </a:ext>
            </a:extLst>
          </p:cNvPr>
          <p:cNvSpPr txBox="1"/>
          <p:nvPr/>
        </p:nvSpPr>
        <p:spPr>
          <a:xfrm>
            <a:off x="2398420" y="557867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内核获取时间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77A14E1-AE53-4AD0-A5F4-A2F11C16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29" y="3100387"/>
            <a:ext cx="57245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3D77E92-670D-4729-90C4-DB6974A7AF94}"/>
              </a:ext>
            </a:extLst>
          </p:cNvPr>
          <p:cNvSpPr txBox="1"/>
          <p:nvPr/>
        </p:nvSpPr>
        <p:spPr>
          <a:xfrm>
            <a:off x="7081420" y="3902279"/>
            <a:ext cx="222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内核获取进程</a:t>
            </a:r>
            <a:r>
              <a:rPr lang="en-US" altLang="zh-CN" dirty="0"/>
              <a:t>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95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AAACB-024A-47F2-A41D-7053D87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内核对文件操作的记录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9D6898-FF62-482D-B5EE-CA6F4005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412" y="2200227"/>
            <a:ext cx="57245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BB3F86-2598-44DC-8E8E-17127949D33A}"/>
              </a:ext>
            </a:extLst>
          </p:cNvPr>
          <p:cNvSpPr txBox="1"/>
          <p:nvPr/>
        </p:nvSpPr>
        <p:spPr>
          <a:xfrm>
            <a:off x="8043446" y="5330807"/>
            <a:ext cx="163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内核获取用户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49646A-A373-43C4-8539-13704BA8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9" y="2403859"/>
            <a:ext cx="5242790" cy="25645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FE6659-EA85-43F8-8E32-143592085E2F}"/>
              </a:ext>
            </a:extLst>
          </p:cNvPr>
          <p:cNvSpPr txBox="1"/>
          <p:nvPr/>
        </p:nvSpPr>
        <p:spPr>
          <a:xfrm>
            <a:off x="1635956" y="5330807"/>
            <a:ext cx="249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内核获取文件操作路径</a:t>
            </a:r>
          </a:p>
        </p:txBody>
      </p:sp>
    </p:spTree>
    <p:extLst>
      <p:ext uri="{BB962C8B-B14F-4D97-AF65-F5344CB8AC3E}">
        <p14:creationId xmlns:p14="http://schemas.microsoft.com/office/powerpoint/2010/main" val="112867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EFDF0-D6CA-4673-A29B-C4E68E66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对文件操作行为的拦截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4E06D-D96B-4108-B2D6-077D7F1FA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4353886"/>
            <a:ext cx="9603275" cy="111245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若权限未通过检查，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则返回</a:t>
            </a:r>
            <a:r>
              <a:rPr lang="en-US" altLang="zh-CN" sz="1800" b="0" i="0" spc="0" dirty="0">
                <a:solidFill>
                  <a:srgbClr val="333333"/>
                </a:solidFill>
                <a:effectLst/>
                <a:latin typeface="-apple-system"/>
              </a:rPr>
              <a:t>STATUS_ACCESS_DENIED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-apple-system"/>
              </a:rPr>
              <a:t>，表示访问被拒绝，并释放文件信息。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B6E6860-85BF-47B1-AD9F-3E109F503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7" y="2212816"/>
            <a:ext cx="57245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1726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106</TotalTime>
  <Words>983</Words>
  <Application>Microsoft Office PowerPoint</Application>
  <PresentationFormat>宽屏</PresentationFormat>
  <Paragraphs>139</Paragraphs>
  <Slides>39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-apple-system</vt:lpstr>
      <vt:lpstr>等线</vt:lpstr>
      <vt:lpstr>宋体</vt:lpstr>
      <vt:lpstr>Arial</vt:lpstr>
      <vt:lpstr>Calibri</vt:lpstr>
      <vt:lpstr>Gill Sans MT</vt:lpstr>
      <vt:lpstr>画廊</vt:lpstr>
      <vt:lpstr>信息安全综合实验汇报</vt:lpstr>
      <vt:lpstr>第一部分 windows内核驱动对文件操作的监控</vt:lpstr>
      <vt:lpstr>成果简介</vt:lpstr>
      <vt:lpstr>项目架构</vt:lpstr>
      <vt:lpstr>基本数据结构定义</vt:lpstr>
      <vt:lpstr>内核对文件操作的记录</vt:lpstr>
      <vt:lpstr>内核对文件操作的记录</vt:lpstr>
      <vt:lpstr>内核对文件操作的记录</vt:lpstr>
      <vt:lpstr>对文件操作行为的拦截</vt:lpstr>
      <vt:lpstr>内核通信模块</vt:lpstr>
      <vt:lpstr>内核向用户层发送消息 </vt:lpstr>
      <vt:lpstr>用户层通信模块</vt:lpstr>
      <vt:lpstr>用户层通信模块</vt:lpstr>
      <vt:lpstr>用户层通信模块</vt:lpstr>
      <vt:lpstr>DLL</vt:lpstr>
      <vt:lpstr>用户端使用基于MFC的可视化界面</vt:lpstr>
      <vt:lpstr>用户端技术</vt:lpstr>
      <vt:lpstr>MFC初始化</vt:lpstr>
      <vt:lpstr>MFC发送命令</vt:lpstr>
      <vt:lpstr>接收线程</vt:lpstr>
      <vt:lpstr>接收线程</vt:lpstr>
      <vt:lpstr>访问控制线程</vt:lpstr>
      <vt:lpstr>访问控制线程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信息安全综合实验汇报</dc:title>
  <dc:creator>许 岽</dc:creator>
  <cp:lastModifiedBy>梁 家浩</cp:lastModifiedBy>
  <cp:revision>43</cp:revision>
  <dcterms:created xsi:type="dcterms:W3CDTF">2021-07-09T02:58:26Z</dcterms:created>
  <dcterms:modified xsi:type="dcterms:W3CDTF">2021-07-09T05:58:59Z</dcterms:modified>
</cp:coreProperties>
</file>